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  <p:sldMasterId id="2147483678" r:id="rId2"/>
  </p:sldMasterIdLst>
  <p:notesMasterIdLst>
    <p:notesMasterId r:id="rId10"/>
  </p:notesMasterIdLst>
  <p:sldIdLst>
    <p:sldId id="261" r:id="rId3"/>
    <p:sldId id="326" r:id="rId4"/>
    <p:sldId id="310" r:id="rId5"/>
    <p:sldId id="329" r:id="rId6"/>
    <p:sldId id="330" r:id="rId7"/>
    <p:sldId id="332" r:id="rId8"/>
    <p:sldId id="33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B518"/>
    <a:srgbClr val="4DA115"/>
    <a:srgbClr val="931731"/>
    <a:srgbClr val="EB8123"/>
    <a:srgbClr val="006595"/>
    <a:srgbClr val="BE7489"/>
    <a:srgbClr val="469613"/>
    <a:srgbClr val="0065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72"/>
    <p:restoredTop sz="91429"/>
  </p:normalViewPr>
  <p:slideViewPr>
    <p:cSldViewPr snapToGrid="0" snapToObjects="1">
      <p:cViewPr varScale="1">
        <p:scale>
          <a:sx n="62" d="100"/>
          <a:sy n="62" d="100"/>
        </p:scale>
        <p:origin x="208" y="7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5" d="100"/>
        <a:sy n="10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8C867-16FB-FB49-A61B-C5BCC5116F09}" type="datetimeFigureOut">
              <a:rPr lang="en-GB" smtClean="0"/>
              <a:t>24/06/2022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E11069-E33C-0640-82C9-390642341D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6199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Feel free to mix and match with the Basel Institute general slides in the previous section – especially those about the digital tools.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11069-E33C-0640-82C9-390642341DF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172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Self-explanatory</a:t>
            </a:r>
          </a:p>
          <a:p>
            <a:endParaRPr lang="en-GB" dirty="0"/>
          </a:p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11069-E33C-0640-82C9-390642341DF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0820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Self-explanatory</a:t>
            </a:r>
          </a:p>
          <a:p>
            <a:endParaRPr lang="en-GB" dirty="0"/>
          </a:p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11069-E33C-0640-82C9-390642341DF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6089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Self-explanatory</a:t>
            </a:r>
          </a:p>
          <a:p>
            <a:endParaRPr lang="en-GB" dirty="0"/>
          </a:p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11069-E33C-0640-82C9-390642341DF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292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Self-explanatory</a:t>
            </a:r>
          </a:p>
          <a:p>
            <a:endParaRPr lang="en-GB" dirty="0"/>
          </a:p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11069-E33C-0640-82C9-390642341DF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498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Self-explanatory</a:t>
            </a:r>
          </a:p>
          <a:p>
            <a:endParaRPr lang="en-GB" dirty="0"/>
          </a:p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E11069-E33C-0640-82C9-390642341DF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1402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with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883342-99A0-AC48-9B89-02813B3607D1}"/>
              </a:ext>
            </a:extLst>
          </p:cNvPr>
          <p:cNvSpPr/>
          <p:nvPr/>
        </p:nvSpPr>
        <p:spPr>
          <a:xfrm>
            <a:off x="462000" y="0"/>
            <a:ext cx="11268000" cy="6094800"/>
          </a:xfrm>
          <a:prstGeom prst="rect">
            <a:avLst/>
          </a:prstGeom>
          <a:gradFill flip="none" rotWithShape="1">
            <a:gsLst>
              <a:gs pos="36000">
                <a:srgbClr val="93173B"/>
              </a:gs>
              <a:gs pos="100000">
                <a:srgbClr val="C22446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FC3C8B-23A9-EA42-BBD3-8E2BE40C32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5650" y="4051341"/>
            <a:ext cx="10660701" cy="1286383"/>
          </a:xfrm>
        </p:spPr>
        <p:txBody>
          <a:bodyPr anchor="t" anchorCtr="0">
            <a:norm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slide title</a:t>
            </a:r>
            <a:br>
              <a:rPr lang="en-US" dirty="0"/>
            </a:br>
            <a:r>
              <a:rPr lang="en-US" dirty="0"/>
              <a:t>and subtitle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FCE325-06F3-CD4D-883E-1EC0791B9E3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5650" y="5347397"/>
            <a:ext cx="10660701" cy="38385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Author | Date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E1DC7E7-750E-8244-8BC6-F625DE6BA82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2001" y="0"/>
            <a:ext cx="11266799" cy="3883361"/>
          </a:xfrm>
          <a:noFill/>
        </p:spPr>
        <p:txBody>
          <a:bodyPr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a title picture here</a:t>
            </a:r>
          </a:p>
        </p:txBody>
      </p:sp>
    </p:spTree>
    <p:extLst>
      <p:ext uri="{BB962C8B-B14F-4D97-AF65-F5344CB8AC3E}">
        <p14:creationId xmlns:p14="http://schemas.microsoft.com/office/powerpoint/2010/main" val="1500801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B42754-EBA7-C44F-80F7-1BABE2CC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F4F9E1C-8635-AA4F-92F5-BA53CE865D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41719" y="1093718"/>
            <a:ext cx="5227853" cy="4106862"/>
          </a:xfrm>
        </p:spPr>
        <p:txBody>
          <a:bodyPr wrap="square" lIns="0" anchor="ctr" anchorCtr="0">
            <a:noAutofit/>
          </a:bodyPr>
          <a:lstStyle>
            <a:lvl1pPr marL="0" indent="0">
              <a:buNone/>
              <a:defRPr sz="2400" b="0" i="1">
                <a:latin typeface="Helvetica Light Oblique" panose="020B0403020202020204" pitchFamily="34" charset="0"/>
              </a:defRPr>
            </a:lvl1pPr>
            <a:lvl2pPr marL="457200" indent="0">
              <a:buNone/>
              <a:defRPr sz="2600" b="0" i="1">
                <a:latin typeface="CorporateS Light" panose="02000506040000020004" pitchFamily="2" charset="77"/>
              </a:defRPr>
            </a:lvl2pPr>
            <a:lvl3pPr marL="914400" indent="0">
              <a:buNone/>
              <a:defRPr sz="2600" b="0" i="1">
                <a:latin typeface="CorporateS Light" panose="02000506040000020004" pitchFamily="2" charset="77"/>
              </a:defRPr>
            </a:lvl3pPr>
            <a:lvl4pPr marL="1371600" indent="0">
              <a:buNone/>
              <a:defRPr sz="2600" b="0" i="1">
                <a:latin typeface="CorporateS Light" panose="02000506040000020004" pitchFamily="2" charset="77"/>
              </a:defRPr>
            </a:lvl4pPr>
            <a:lvl5pPr marL="1828800" indent="0">
              <a:buNone/>
              <a:defRPr sz="2600" b="0" i="1">
                <a:latin typeface="CorporateS Light" panose="02000506040000020004" pitchFamily="2" charset="77"/>
              </a:defRPr>
            </a:lvl5pPr>
          </a:lstStyle>
          <a:p>
            <a:pPr lvl="0"/>
            <a:r>
              <a:rPr lang="en-US" dirty="0"/>
              <a:t>Quote Text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19DBAB9-F45E-DF43-BB4B-AA234E4427F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32300" y="807149"/>
            <a:ext cx="4680000" cy="4680000"/>
          </a:xfrm>
          <a:prstGeom prst="ellipse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Drag &amp; drop image here</a:t>
            </a:r>
          </a:p>
        </p:txBody>
      </p:sp>
    </p:spTree>
    <p:extLst>
      <p:ext uri="{BB962C8B-B14F-4D97-AF65-F5344CB8AC3E}">
        <p14:creationId xmlns:p14="http://schemas.microsoft.com/office/powerpoint/2010/main" val="1987256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89FEB-37ED-4548-8E65-D94DB3524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457200"/>
            <a:ext cx="4377900" cy="10668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250FD8-94A0-F94D-B901-EC438EE66AC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7" y="457200"/>
            <a:ext cx="6545251" cy="5403851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&amp; drop picture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C672E8-0A73-1845-858A-814AB21A74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0800" y="1645920"/>
            <a:ext cx="4377900" cy="422306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1E26AD-020C-ED48-AEFC-46B040DB1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794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B0603-DFD5-F847-AE2C-6550F5A7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3200" y="6297152"/>
            <a:ext cx="435600" cy="363600"/>
          </a:xfrm>
        </p:spPr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90100001-F0B2-814F-A5CC-2F1F8CA3A3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2001" y="460800"/>
            <a:ext cx="11266799" cy="5634000"/>
          </a:xfrm>
          <a:noFill/>
        </p:spPr>
        <p:txBody>
          <a:bodyPr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Drag &amp; drop an image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93AD814-0738-2B42-BB88-4F73AEB85C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962" y="206416"/>
            <a:ext cx="11266837" cy="174625"/>
          </a:xfrm>
        </p:spPr>
        <p:txBody>
          <a:bodyPr lIns="0" tIns="0" rIns="0" bIns="0">
            <a:noAutofit/>
          </a:bodyPr>
          <a:lstStyle>
            <a:lvl1pPr marL="0" indent="0">
              <a:buFont typeface="+mj-lt"/>
              <a:buNone/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Add an optional image caption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0972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D84A2F0-CEE1-CB4A-9D09-D1941503E4F0}"/>
              </a:ext>
            </a:extLst>
          </p:cNvPr>
          <p:cNvSpPr/>
          <p:nvPr/>
        </p:nvSpPr>
        <p:spPr>
          <a:xfrm>
            <a:off x="462000" y="0"/>
            <a:ext cx="11268000" cy="6094800"/>
          </a:xfrm>
          <a:prstGeom prst="rect">
            <a:avLst/>
          </a:prstGeom>
          <a:gradFill flip="none" rotWithShape="1">
            <a:gsLst>
              <a:gs pos="36000">
                <a:srgbClr val="93173B"/>
              </a:gs>
              <a:gs pos="100000">
                <a:srgbClr val="C22446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FC3C8B-23A9-EA42-BBD3-8E2BE40C32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5650" y="1344960"/>
            <a:ext cx="10660701" cy="1286383"/>
          </a:xfrm>
        </p:spPr>
        <p:txBody>
          <a:bodyPr anchor="b" anchorCtr="0">
            <a:norm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Master slide title</a:t>
            </a:r>
            <a:br>
              <a:rPr lang="en-GB" noProof="0"/>
            </a:br>
            <a:r>
              <a:rPr lang="en-GB" noProof="0"/>
              <a:t>and subtitle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FCE325-06F3-CD4D-883E-1EC0791B9E3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5650" y="2692785"/>
            <a:ext cx="10660701" cy="38385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Author | Date</a:t>
            </a:r>
          </a:p>
        </p:txBody>
      </p:sp>
    </p:spTree>
    <p:extLst>
      <p:ext uri="{BB962C8B-B14F-4D97-AF65-F5344CB8AC3E}">
        <p14:creationId xmlns:p14="http://schemas.microsoft.com/office/powerpoint/2010/main" val="2993211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halkboard Key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F760F94B-C190-1343-BC4A-8595B2249C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0001F4-7462-0046-8B2E-FC79F9DEC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460800"/>
            <a:ext cx="11268000" cy="691805"/>
          </a:xfrm>
        </p:spPr>
        <p:txBody>
          <a:bodyPr anchor="b" anchorCtr="0"/>
          <a:lstStyle>
            <a:lvl1pPr>
              <a:defRPr b="0" i="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7FD50-ABB1-E24E-84EE-C00C2E44C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B0603-DFD5-F847-AE2C-6550F5A7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3200" y="6297152"/>
            <a:ext cx="435600" cy="363600"/>
          </a:xfrm>
        </p:spPr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706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with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883342-99A0-AC48-9B89-02813B3607D1}"/>
              </a:ext>
            </a:extLst>
          </p:cNvPr>
          <p:cNvSpPr/>
          <p:nvPr/>
        </p:nvSpPr>
        <p:spPr>
          <a:xfrm>
            <a:off x="462000" y="0"/>
            <a:ext cx="11268000" cy="6094800"/>
          </a:xfrm>
          <a:prstGeom prst="rect">
            <a:avLst/>
          </a:prstGeom>
          <a:gradFill flip="none" rotWithShape="1">
            <a:gsLst>
              <a:gs pos="36000">
                <a:srgbClr val="006595"/>
              </a:gs>
              <a:gs pos="100000">
                <a:srgbClr val="009BBD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FC3C8B-23A9-EA42-BBD3-8E2BE40C32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5650" y="4051341"/>
            <a:ext cx="10660701" cy="1286383"/>
          </a:xfrm>
        </p:spPr>
        <p:txBody>
          <a:bodyPr anchor="t" anchorCtr="0">
            <a:norm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slide title</a:t>
            </a:r>
            <a:br>
              <a:rPr lang="en-US" dirty="0"/>
            </a:br>
            <a:r>
              <a:rPr lang="en-US" dirty="0"/>
              <a:t>and subtitle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FCE325-06F3-CD4D-883E-1EC0791B9E3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5650" y="5347397"/>
            <a:ext cx="10660701" cy="38385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Author | Date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E1DC7E7-750E-8244-8BC6-F625DE6BA82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2001" y="0"/>
            <a:ext cx="11266799" cy="3883361"/>
          </a:xfrm>
          <a:noFill/>
        </p:spPr>
        <p:txBody>
          <a:bodyPr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a title picture here</a:t>
            </a:r>
          </a:p>
        </p:txBody>
      </p:sp>
    </p:spTree>
    <p:extLst>
      <p:ext uri="{BB962C8B-B14F-4D97-AF65-F5344CB8AC3E}">
        <p14:creationId xmlns:p14="http://schemas.microsoft.com/office/powerpoint/2010/main" val="2141482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001F4-7462-0046-8B2E-FC79F9DEC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7FD50-ABB1-E24E-84EE-C00C2E44C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B0603-DFD5-F847-AE2C-6550F5A7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3200" y="6297152"/>
            <a:ext cx="435600" cy="363600"/>
          </a:xfrm>
        </p:spPr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441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2 lin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001F4-7462-0046-8B2E-FC79F9DEC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00" y="460800"/>
            <a:ext cx="11268000" cy="1321896"/>
          </a:xfrm>
        </p:spPr>
        <p:txBody>
          <a:bodyPr anchor="t" anchorCtr="0"/>
          <a:lstStyle/>
          <a:p>
            <a:r>
              <a:rPr lang="en-GB" noProof="0" dirty="0"/>
              <a:t>Click to edit Master title style</a:t>
            </a:r>
            <a:br>
              <a:rPr lang="en-GB" noProof="0" dirty="0"/>
            </a:br>
            <a:r>
              <a:rPr lang="en-GB" noProof="0" dirty="0"/>
              <a:t>second line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7FD50-ABB1-E24E-84EE-C00C2E44C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00" y="1867220"/>
            <a:ext cx="11268000" cy="422758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B0603-DFD5-F847-AE2C-6550F5A7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3200" y="6297152"/>
            <a:ext cx="435600" cy="363600"/>
          </a:xfrm>
        </p:spPr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095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Column Content (no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55539-4BB3-B14D-B40C-EB9AB1FC2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6CFB1-D6A8-054C-B8AC-62151EFD1488}"/>
              </a:ext>
            </a:extLst>
          </p:cNvPr>
          <p:cNvSpPr>
            <a:spLocks noGrp="1" noChangeAspect="1"/>
          </p:cNvSpPr>
          <p:nvPr>
            <p:ph sz="half" idx="1"/>
          </p:nvPr>
        </p:nvSpPr>
        <p:spPr>
          <a:xfrm>
            <a:off x="460798" y="1244813"/>
            <a:ext cx="5472000" cy="4849987"/>
          </a:xfrm>
        </p:spPr>
        <p:txBody>
          <a:bodyPr l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5EB881-0538-5E4B-8E96-8F242EBD5031}"/>
              </a:ext>
            </a:extLst>
          </p:cNvPr>
          <p:cNvSpPr>
            <a:spLocks noGrp="1" noChangeAspect="1"/>
          </p:cNvSpPr>
          <p:nvPr>
            <p:ph sz="half" idx="2"/>
          </p:nvPr>
        </p:nvSpPr>
        <p:spPr>
          <a:xfrm>
            <a:off x="6255713" y="1244813"/>
            <a:ext cx="5472000" cy="4849987"/>
          </a:xfrm>
        </p:spPr>
        <p:txBody>
          <a:bodyPr l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189CC7-D6BA-3F48-A7D1-71CFD49A2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1433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C00D6-4A43-5441-911C-0D9645F65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460801"/>
            <a:ext cx="11268000" cy="676524"/>
          </a:xfrm>
        </p:spPr>
        <p:txBody>
          <a:bodyPr lIns="0"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2AF03E-F346-A241-AA55-9B03A2EB222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0799" y="1244813"/>
            <a:ext cx="5472000" cy="499080"/>
          </a:xfrm>
        </p:spPr>
        <p:txBody>
          <a:bodyPr lIns="0" anchor="b" anchorCtr="0"/>
          <a:lstStyle>
            <a:lvl1pPr marL="0" indent="0">
              <a:buNone/>
              <a:defRPr sz="2400" b="0" i="0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7BEE9D-ED3D-FF40-AE6D-A58137D87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0800" y="1851271"/>
            <a:ext cx="5471999" cy="424413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C8494E-E190-6B41-A8B6-0FB525CCD93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55713" y="1244813"/>
            <a:ext cx="5472000" cy="499497"/>
          </a:xfrm>
        </p:spPr>
        <p:txBody>
          <a:bodyPr lIns="0" anchor="b" anchorCtr="0"/>
          <a:lstStyle>
            <a:lvl1pPr marL="0" indent="0">
              <a:buNone/>
              <a:defRPr sz="2400" b="0" i="0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B036F-E452-3F49-B89F-8DD968E110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5713" y="1851288"/>
            <a:ext cx="5472000" cy="42435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555703-7B3A-CD48-896A-37B9C69C3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25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001F4-7462-0046-8B2E-FC79F9DEC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7FD50-ABB1-E24E-84EE-C00C2E44C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B0603-DFD5-F847-AE2C-6550F5A7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3200" y="6297152"/>
            <a:ext cx="435600" cy="363600"/>
          </a:xfrm>
        </p:spPr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133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C00D6-4A43-5441-911C-0D9645F65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460801"/>
            <a:ext cx="11268000" cy="676524"/>
          </a:xfrm>
        </p:spPr>
        <p:txBody>
          <a:bodyPr lIns="0"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2AF03E-F346-A241-AA55-9B03A2EB222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0799" y="1244813"/>
            <a:ext cx="3600001" cy="499080"/>
          </a:xfrm>
        </p:spPr>
        <p:txBody>
          <a:bodyPr lIns="0" anchor="b" anchorCtr="0"/>
          <a:lstStyle>
            <a:lvl1pPr marL="0" indent="0">
              <a:buNone/>
              <a:defRPr sz="2400" b="0" i="0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7BEE9D-ED3D-FF40-AE6D-A58137D87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0800" y="1851270"/>
            <a:ext cx="3600000" cy="4244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C8494E-E190-6B41-A8B6-0FB525CCD93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8134217" y="1244813"/>
            <a:ext cx="3593495" cy="499497"/>
          </a:xfrm>
        </p:spPr>
        <p:txBody>
          <a:bodyPr lIns="0" anchor="b" anchorCtr="0"/>
          <a:lstStyle>
            <a:lvl1pPr marL="0" indent="0">
              <a:buNone/>
              <a:defRPr sz="2400" b="0" i="0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555703-7B3A-CD48-896A-37B9C69C3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42C626E5-90EF-CB41-B458-2DDE0D70F01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134218" y="1851270"/>
            <a:ext cx="3600000" cy="4244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A79867B3-49E6-B04D-A4FA-04406A809FD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294800" y="1851270"/>
            <a:ext cx="3600000" cy="4244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DA5CA64-998F-AD45-B6A3-D497EC9A3088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294800" y="1244813"/>
            <a:ext cx="3600001" cy="499080"/>
          </a:xfrm>
        </p:spPr>
        <p:txBody>
          <a:bodyPr lIns="0" anchor="b" anchorCtr="0"/>
          <a:lstStyle>
            <a:lvl1pPr marL="0" indent="0">
              <a:buNone/>
              <a:defRPr sz="2400" b="0" i="0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12179233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21886-14AE-F24D-82D5-C2C6B47D0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C06168-6BEE-3348-9818-4DB869A78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1588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657F13-C5D9-8649-A430-39C56ACD7A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rgbClr val="006595"/>
              </a:gs>
              <a:gs pos="100000">
                <a:srgbClr val="009BB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52C61D-79A9-A043-9102-C6CFA44175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6819" y="1009937"/>
            <a:ext cx="10515600" cy="1741140"/>
          </a:xfrm>
        </p:spPr>
        <p:txBody>
          <a:bodyPr lIns="0" anchor="b" anchorCtr="0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A717BC-F8A9-D04A-8DA3-D997CC1356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2751077"/>
            <a:ext cx="10550525" cy="2881627"/>
          </a:xfr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  <a:lvl2pPr>
              <a:defRPr sz="4400"/>
            </a:lvl2pPr>
            <a:lvl3pPr>
              <a:defRPr sz="4400"/>
            </a:lvl3pPr>
            <a:lvl4pPr>
              <a:defRPr sz="4400"/>
            </a:lvl4pPr>
            <a:lvl5pPr>
              <a:defRPr sz="4400"/>
            </a:lvl5pPr>
          </a:lstStyle>
          <a:p>
            <a:pPr lvl="0"/>
            <a:r>
              <a:rPr lang="en-US" dirty="0"/>
              <a:t>Optional subtitle</a:t>
            </a:r>
          </a:p>
        </p:txBody>
      </p:sp>
    </p:spTree>
    <p:extLst>
      <p:ext uri="{BB962C8B-B14F-4D97-AF65-F5344CB8AC3E}">
        <p14:creationId xmlns:p14="http://schemas.microsoft.com/office/powerpoint/2010/main" val="39294602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698708-50E0-7A4D-89DF-56F824087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521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B42754-EBA7-C44F-80F7-1BABE2CC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F4F9E1C-8635-AA4F-92F5-BA53CE865D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41719" y="1093718"/>
            <a:ext cx="5227853" cy="4106862"/>
          </a:xfrm>
        </p:spPr>
        <p:txBody>
          <a:bodyPr wrap="square" lIns="0" anchor="ctr" anchorCtr="0">
            <a:noAutofit/>
          </a:bodyPr>
          <a:lstStyle>
            <a:lvl1pPr marL="0" indent="0">
              <a:buNone/>
              <a:defRPr sz="2400" b="0" i="1">
                <a:latin typeface="Helvetica Light Oblique" panose="020B0403020202020204" pitchFamily="34" charset="0"/>
              </a:defRPr>
            </a:lvl1pPr>
            <a:lvl2pPr marL="457200" indent="0">
              <a:buNone/>
              <a:defRPr sz="2600" b="0" i="1">
                <a:latin typeface="CorporateS Light" panose="02000506040000020004" pitchFamily="2" charset="77"/>
              </a:defRPr>
            </a:lvl2pPr>
            <a:lvl3pPr marL="914400" indent="0">
              <a:buNone/>
              <a:defRPr sz="2600" b="0" i="1">
                <a:latin typeface="CorporateS Light" panose="02000506040000020004" pitchFamily="2" charset="77"/>
              </a:defRPr>
            </a:lvl3pPr>
            <a:lvl4pPr marL="1371600" indent="0">
              <a:buNone/>
              <a:defRPr sz="2600" b="0" i="1">
                <a:latin typeface="CorporateS Light" panose="02000506040000020004" pitchFamily="2" charset="77"/>
              </a:defRPr>
            </a:lvl4pPr>
            <a:lvl5pPr marL="1828800" indent="0">
              <a:buNone/>
              <a:defRPr sz="2600" b="0" i="1">
                <a:latin typeface="CorporateS Light" panose="02000506040000020004" pitchFamily="2" charset="77"/>
              </a:defRPr>
            </a:lvl5pPr>
          </a:lstStyle>
          <a:p>
            <a:pPr lvl="0"/>
            <a:r>
              <a:rPr lang="en-US" dirty="0"/>
              <a:t>Quote Text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19DBAB9-F45E-DF43-BB4B-AA234E4427F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32300" y="807149"/>
            <a:ext cx="4680000" cy="4680000"/>
          </a:xfrm>
          <a:prstGeom prst="ellipse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Drag &amp; drop image here</a:t>
            </a:r>
          </a:p>
        </p:txBody>
      </p:sp>
    </p:spTree>
    <p:extLst>
      <p:ext uri="{BB962C8B-B14F-4D97-AF65-F5344CB8AC3E}">
        <p14:creationId xmlns:p14="http://schemas.microsoft.com/office/powerpoint/2010/main" val="41391159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89FEB-37ED-4548-8E65-D94DB3524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457200"/>
            <a:ext cx="4377900" cy="10668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250FD8-94A0-F94D-B901-EC438EE66AC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7" y="457200"/>
            <a:ext cx="6545251" cy="5403851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&amp; drop picture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C672E8-0A73-1845-858A-814AB21A74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0800" y="1645920"/>
            <a:ext cx="4377900" cy="422306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1E26AD-020C-ED48-AEFC-46B040DB1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5392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B0603-DFD5-F847-AE2C-6550F5A7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3200" y="6297152"/>
            <a:ext cx="435600" cy="363600"/>
          </a:xfrm>
        </p:spPr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90100001-F0B2-814F-A5CC-2F1F8CA3A3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2001" y="460800"/>
            <a:ext cx="11266799" cy="5634000"/>
          </a:xfrm>
          <a:noFill/>
        </p:spPr>
        <p:txBody>
          <a:bodyPr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Drag &amp; drop an image here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93AD814-0738-2B42-BB88-4F73AEB85C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962" y="206416"/>
            <a:ext cx="11266837" cy="174625"/>
          </a:xfrm>
        </p:spPr>
        <p:txBody>
          <a:bodyPr lIns="0" tIns="0" rIns="0" bIns="0">
            <a:noAutofit/>
          </a:bodyPr>
          <a:lstStyle>
            <a:lvl1pPr marL="0" indent="0">
              <a:buFont typeface="+mj-lt"/>
              <a:buNone/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Add an optional image caption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37491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no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26536C4-FC34-C94B-89D7-433B29B137E7}"/>
              </a:ext>
            </a:extLst>
          </p:cNvPr>
          <p:cNvSpPr/>
          <p:nvPr/>
        </p:nvSpPr>
        <p:spPr>
          <a:xfrm>
            <a:off x="462000" y="0"/>
            <a:ext cx="11268000" cy="6094800"/>
          </a:xfrm>
          <a:prstGeom prst="rect">
            <a:avLst/>
          </a:prstGeom>
          <a:gradFill flip="none" rotWithShape="1">
            <a:gsLst>
              <a:gs pos="36000">
                <a:srgbClr val="006595"/>
              </a:gs>
              <a:gs pos="100000">
                <a:srgbClr val="009BBD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FC3C8B-23A9-EA42-BBD3-8E2BE40C32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5650" y="1344960"/>
            <a:ext cx="10660701" cy="1286383"/>
          </a:xfrm>
        </p:spPr>
        <p:txBody>
          <a:bodyPr anchor="b" anchorCtr="0">
            <a:norm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Master slide title</a:t>
            </a:r>
            <a:br>
              <a:rPr lang="en-GB" noProof="0"/>
            </a:br>
            <a:r>
              <a:rPr lang="en-GB" noProof="0"/>
              <a:t>and subtitle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FCE325-06F3-CD4D-883E-1EC0791B9E3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5650" y="2692785"/>
            <a:ext cx="10660701" cy="38385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Author | Date</a:t>
            </a:r>
          </a:p>
        </p:txBody>
      </p:sp>
    </p:spTree>
    <p:extLst>
      <p:ext uri="{BB962C8B-B14F-4D97-AF65-F5344CB8AC3E}">
        <p14:creationId xmlns:p14="http://schemas.microsoft.com/office/powerpoint/2010/main" val="23425014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halkboard Key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F760F94B-C190-1343-BC4A-8595B2249C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0001F4-7462-0046-8B2E-FC79F9DEC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460800"/>
            <a:ext cx="11268000" cy="691805"/>
          </a:xfrm>
        </p:spPr>
        <p:txBody>
          <a:bodyPr anchor="b" anchorCtr="0"/>
          <a:lstStyle>
            <a:lvl1pPr>
              <a:defRPr b="0" i="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7FD50-ABB1-E24E-84EE-C00C2E44C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B0603-DFD5-F847-AE2C-6550F5A7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3200" y="6297152"/>
            <a:ext cx="435600" cy="363600"/>
          </a:xfrm>
        </p:spPr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087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2 lin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001F4-7462-0046-8B2E-FC79F9DEC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00" y="460800"/>
            <a:ext cx="11268000" cy="1321896"/>
          </a:xfrm>
        </p:spPr>
        <p:txBody>
          <a:bodyPr anchor="t" anchorCtr="0"/>
          <a:lstStyle/>
          <a:p>
            <a:r>
              <a:rPr lang="en-GB" noProof="0" dirty="0"/>
              <a:t>Click to edit Master title style</a:t>
            </a:r>
            <a:br>
              <a:rPr lang="en-GB" noProof="0" dirty="0"/>
            </a:br>
            <a:r>
              <a:rPr lang="en-GB" noProof="0" dirty="0"/>
              <a:t>second line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7FD50-ABB1-E24E-84EE-C00C2E44C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00" y="1867220"/>
            <a:ext cx="11268000" cy="4227580"/>
          </a:xfrm>
        </p:spPr>
        <p:txBody>
          <a:bodyPr/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B0603-DFD5-F847-AE2C-6550F5A7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3200" y="6297152"/>
            <a:ext cx="435600" cy="363600"/>
          </a:xfrm>
        </p:spPr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412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Column Content (no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55539-4BB3-B14D-B40C-EB9AB1FC2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 anchorCtr="0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6CFB1-D6A8-054C-B8AC-62151EFD1488}"/>
              </a:ext>
            </a:extLst>
          </p:cNvPr>
          <p:cNvSpPr>
            <a:spLocks noGrp="1" noChangeAspect="1"/>
          </p:cNvSpPr>
          <p:nvPr>
            <p:ph sz="half" idx="1"/>
          </p:nvPr>
        </p:nvSpPr>
        <p:spPr>
          <a:xfrm>
            <a:off x="460798" y="1244813"/>
            <a:ext cx="5472000" cy="4849987"/>
          </a:xfrm>
        </p:spPr>
        <p:txBody>
          <a:bodyPr l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5EB881-0538-5E4B-8E96-8F242EBD5031}"/>
              </a:ext>
            </a:extLst>
          </p:cNvPr>
          <p:cNvSpPr>
            <a:spLocks noGrp="1" noChangeAspect="1"/>
          </p:cNvSpPr>
          <p:nvPr>
            <p:ph sz="half" idx="2"/>
          </p:nvPr>
        </p:nvSpPr>
        <p:spPr>
          <a:xfrm>
            <a:off x="6255713" y="1244813"/>
            <a:ext cx="5472000" cy="4849987"/>
          </a:xfrm>
        </p:spPr>
        <p:txBody>
          <a:bodyPr l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189CC7-D6BA-3F48-A7D1-71CFD49A2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111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C00D6-4A43-5441-911C-0D9645F65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460801"/>
            <a:ext cx="11268000" cy="676524"/>
          </a:xfrm>
        </p:spPr>
        <p:txBody>
          <a:bodyPr lIns="0"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2AF03E-F346-A241-AA55-9B03A2EB222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0799" y="1244813"/>
            <a:ext cx="5472000" cy="499080"/>
          </a:xfrm>
        </p:spPr>
        <p:txBody>
          <a:bodyPr lIns="0" anchor="b" anchorCtr="0"/>
          <a:lstStyle>
            <a:lvl1pPr marL="0" indent="0">
              <a:buNone/>
              <a:defRPr sz="2400" b="0" i="0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7BEE9D-ED3D-FF40-AE6D-A58137D87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0800" y="1851271"/>
            <a:ext cx="5471999" cy="424413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C8494E-E190-6B41-A8B6-0FB525CCD93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55713" y="1244813"/>
            <a:ext cx="5472000" cy="499497"/>
          </a:xfrm>
        </p:spPr>
        <p:txBody>
          <a:bodyPr lIns="0" anchor="b" anchorCtr="0"/>
          <a:lstStyle>
            <a:lvl1pPr marL="0" indent="0">
              <a:buNone/>
              <a:defRPr sz="2400" b="0" i="0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B036F-E452-3F49-B89F-8DD968E110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5713" y="1851288"/>
            <a:ext cx="5472000" cy="42435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555703-7B3A-CD48-896A-37B9C69C3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137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C00D6-4A43-5441-911C-0D9645F65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460801"/>
            <a:ext cx="11268000" cy="676524"/>
          </a:xfrm>
        </p:spPr>
        <p:txBody>
          <a:bodyPr lIns="0"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2AF03E-F346-A241-AA55-9B03A2EB222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0799" y="1244813"/>
            <a:ext cx="3600001" cy="499080"/>
          </a:xfrm>
        </p:spPr>
        <p:txBody>
          <a:bodyPr lIns="0" anchor="b" anchorCtr="0"/>
          <a:lstStyle>
            <a:lvl1pPr marL="0" indent="0">
              <a:buNone/>
              <a:defRPr sz="2400" b="0" i="0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7BEE9D-ED3D-FF40-AE6D-A58137D87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0800" y="1851270"/>
            <a:ext cx="3600000" cy="4244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C8494E-E190-6B41-A8B6-0FB525CCD93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8134217" y="1244813"/>
            <a:ext cx="3593495" cy="499497"/>
          </a:xfrm>
        </p:spPr>
        <p:txBody>
          <a:bodyPr lIns="0" anchor="b" anchorCtr="0"/>
          <a:lstStyle>
            <a:lvl1pPr marL="0" indent="0">
              <a:buNone/>
              <a:defRPr sz="2400" b="0" i="0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555703-7B3A-CD48-896A-37B9C69C3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42C626E5-90EF-CB41-B458-2DDE0D70F01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134218" y="1851270"/>
            <a:ext cx="3600000" cy="4244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A79867B3-49E6-B04D-A4FA-04406A809FD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294800" y="1851270"/>
            <a:ext cx="3600000" cy="4244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DA5CA64-998F-AD45-B6A3-D497EC9A3088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294800" y="1244813"/>
            <a:ext cx="3600001" cy="499080"/>
          </a:xfrm>
        </p:spPr>
        <p:txBody>
          <a:bodyPr lIns="0" anchor="b" anchorCtr="0"/>
          <a:lstStyle>
            <a:lvl1pPr marL="0" indent="0">
              <a:buNone/>
              <a:defRPr sz="2400" b="0" i="0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3923273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21886-14AE-F24D-82D5-C2C6B47D0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C06168-6BEE-3348-9818-4DB869A78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284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657F13-C5D9-8649-A430-39C56ACD7A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rgbClr val="93173B"/>
              </a:gs>
              <a:gs pos="100000">
                <a:srgbClr val="C2244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52C61D-79A9-A043-9102-C6CFA44175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6819" y="1009937"/>
            <a:ext cx="10515600" cy="1741140"/>
          </a:xfrm>
        </p:spPr>
        <p:txBody>
          <a:bodyPr lIns="0" anchor="b" anchorCtr="0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A717BC-F8A9-D04A-8DA3-D997CC1356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2325" y="2751077"/>
            <a:ext cx="10550525" cy="2881627"/>
          </a:xfr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  <a:lvl2pPr>
              <a:defRPr sz="4400"/>
            </a:lvl2pPr>
            <a:lvl3pPr>
              <a:defRPr sz="4400"/>
            </a:lvl3pPr>
            <a:lvl4pPr>
              <a:defRPr sz="4400"/>
            </a:lvl4pPr>
            <a:lvl5pPr>
              <a:defRPr sz="4400"/>
            </a:lvl5pPr>
          </a:lstStyle>
          <a:p>
            <a:pPr lvl="0"/>
            <a:r>
              <a:rPr lang="en-US" dirty="0"/>
              <a:t>Optional subtitle</a:t>
            </a:r>
          </a:p>
        </p:txBody>
      </p:sp>
    </p:spTree>
    <p:extLst>
      <p:ext uri="{BB962C8B-B14F-4D97-AF65-F5344CB8AC3E}">
        <p14:creationId xmlns:p14="http://schemas.microsoft.com/office/powerpoint/2010/main" val="2236382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698708-50E0-7A4D-89DF-56F824087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023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99B75E-C06D-EA47-97F7-012A08A98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460800"/>
            <a:ext cx="11268000" cy="707173"/>
          </a:xfrm>
          <a:prstGeom prst="rect">
            <a:avLst/>
          </a:prstGeom>
        </p:spPr>
        <p:txBody>
          <a:bodyPr vert="horz" lIns="0" tIns="46800" rIns="0" bIns="45720" rtlCol="0" anchor="t" anchorCtr="0">
            <a:norm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74812C-EAF5-1740-8183-7AF19C3497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0800" y="1244813"/>
            <a:ext cx="11268000" cy="4849987"/>
          </a:xfrm>
          <a:prstGeom prst="rect">
            <a:avLst/>
          </a:prstGeom>
        </p:spPr>
        <p:txBody>
          <a:bodyPr vert="horz" lIns="0" tIns="46800" rIns="0" bIns="45720" rtlCol="0">
            <a:norm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1E03A-DE35-0B4F-840C-2D3ADC0FDF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798592" y="6297152"/>
            <a:ext cx="14942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orporateS Light" panose="02000506040000020004" pitchFamily="2" charset="77"/>
              </a:defRPr>
            </a:lvl1pPr>
          </a:lstStyle>
          <a:p>
            <a:fld id="{8785F2B9-21D3-F14E-B45B-1C36127A0057}" type="datetime3">
              <a:rPr lang="en-US" smtClean="0"/>
              <a:t>24 June 2022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39AE32-D98B-424D-9B21-A7ED1CD478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92839" y="6297152"/>
            <a:ext cx="435600" cy="365125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orporateS Light" panose="02000506040000020004" pitchFamily="2" charset="77"/>
              </a:defRPr>
            </a:lvl1pPr>
          </a:lstStyle>
          <a:p>
            <a:fld id="{A5CD2035-CBC2-5948-AA98-5396E4096C3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D8FB4C-B554-9448-8F08-4E9A8F3574B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800" y="6356350"/>
            <a:ext cx="1708701" cy="24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88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 Light" panose="020B04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Helvetica Light" panose="020B04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Helvetica Light" panose="020B04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Light" panose="020B04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Light" panose="020B04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99B75E-C06D-EA47-97F7-012A08A98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460800"/>
            <a:ext cx="11268000" cy="707173"/>
          </a:xfrm>
          <a:prstGeom prst="rect">
            <a:avLst/>
          </a:prstGeom>
        </p:spPr>
        <p:txBody>
          <a:bodyPr vert="horz" lIns="0" tIns="46800" rIns="0" bIns="45720" rtlCol="0" anchor="t" anchorCtr="0">
            <a:norm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74812C-EAF5-1740-8183-7AF19C3497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0800" y="1244813"/>
            <a:ext cx="11268000" cy="4849987"/>
          </a:xfrm>
          <a:prstGeom prst="rect">
            <a:avLst/>
          </a:prstGeom>
        </p:spPr>
        <p:txBody>
          <a:bodyPr vert="horz" lIns="0" tIns="46800" rIns="0" bIns="45720" rtlCol="0">
            <a:norm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1E03A-DE35-0B4F-840C-2D3ADC0FDF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798592" y="6297152"/>
            <a:ext cx="14942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orporateS Light" panose="02000506040000020004" pitchFamily="2" charset="77"/>
              </a:defRPr>
            </a:lvl1pPr>
          </a:lstStyle>
          <a:p>
            <a:fld id="{8785F2B9-21D3-F14E-B45B-1C36127A0057}" type="datetime3">
              <a:rPr lang="en-US" smtClean="0"/>
              <a:t>24 June 2022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39AE32-D98B-424D-9B21-A7ED1CD478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92839" y="6297152"/>
            <a:ext cx="435600" cy="365125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orporateS Light" panose="02000506040000020004" pitchFamily="2" charset="77"/>
              </a:defRPr>
            </a:lvl1pPr>
          </a:lstStyle>
          <a:p>
            <a:fld id="{A5CD2035-CBC2-5948-AA98-5396E4096C3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0F985D-F1B6-1940-996D-4782E1ECC84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800" y="6356350"/>
            <a:ext cx="1758696" cy="25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666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 Light" panose="020B04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Helvetica Light" panose="020B04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Helvetica Light" panose="020B04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Light" panose="020B04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Light" panose="020B04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CB23F2E-612B-7C40-9B53-9862B4336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5650" y="4051342"/>
            <a:ext cx="10660701" cy="845512"/>
          </a:xfrm>
        </p:spPr>
        <p:txBody>
          <a:bodyPr/>
          <a:lstStyle/>
          <a:p>
            <a:r>
              <a:rPr lang="en-GB" dirty="0"/>
              <a:t>Illicit Enrichment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43D5F306-F022-4B4D-A794-7E20F03E47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Andrew Dornbierer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056BE-CD51-5343-AD9A-8DABF64C1F0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7025" y="6297613"/>
            <a:ext cx="434975" cy="363537"/>
          </a:xfrm>
        </p:spPr>
        <p:txBody>
          <a:bodyPr/>
          <a:lstStyle/>
          <a:p>
            <a:fld id="{A5CD2035-CBC2-5948-AA98-5396E4096C35}" type="slidenum">
              <a:rPr lang="en-US" smtClean="0"/>
              <a:t>1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01FF40F-0DDE-EC49-A7B1-68C56CF117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31" y="276755"/>
            <a:ext cx="11177337" cy="354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473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C24EF4-0B92-7F4F-B5AF-FBB1BFA6A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5FAB34-3D87-1D4E-9335-1E3A2A1A71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265" y="382952"/>
            <a:ext cx="4030935" cy="6096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1277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BCAC2F-F586-2D47-A649-65D3DA511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EF51143-354F-AB40-95B7-AF6D70D71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617427"/>
            <a:ext cx="11268000" cy="157967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931731"/>
                </a:solidFill>
              </a:rPr>
              <a:t>What are illicit enrichment laws?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084924-D5E2-D247-9AE9-6CF55FE7E476}"/>
              </a:ext>
            </a:extLst>
          </p:cNvPr>
          <p:cNvSpPr txBox="1"/>
          <p:nvPr/>
        </p:nvSpPr>
        <p:spPr>
          <a:xfrm>
            <a:off x="706582" y="1818852"/>
            <a:ext cx="11022218" cy="34163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Laws under which a court can:</a:t>
            </a:r>
          </a:p>
          <a:p>
            <a:endParaRPr lang="en-US" sz="24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dirty="0"/>
              <a:t>Impose a final </a:t>
            </a:r>
            <a:r>
              <a:rPr lang="en-US" sz="2400" dirty="0">
                <a:solidFill>
                  <a:srgbClr val="FF0000"/>
                </a:solidFill>
              </a:rPr>
              <a:t>sanction</a:t>
            </a:r>
            <a:r>
              <a:rPr lang="en-US" sz="2400" dirty="0"/>
              <a:t> against a person if…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1485900" lvl="2" indent="-571500">
              <a:buFont typeface="Wingdings" pitchFamily="2" charset="2"/>
              <a:buChar char="Ø"/>
            </a:pPr>
            <a:r>
              <a:rPr lang="en-US" sz="2400" dirty="0"/>
              <a:t>they are satisfied that a person has</a:t>
            </a:r>
            <a:r>
              <a:rPr lang="en-GB" sz="2400" dirty="0"/>
              <a:t> </a:t>
            </a:r>
            <a:r>
              <a:rPr lang="en-GB" sz="2400" dirty="0">
                <a:solidFill>
                  <a:srgbClr val="FF0000"/>
                </a:solidFill>
              </a:rPr>
              <a:t>enjoyed an amount of wealth</a:t>
            </a:r>
            <a:r>
              <a:rPr lang="en-GB" sz="2400" dirty="0"/>
              <a:t> of some kind…that has </a:t>
            </a:r>
            <a:r>
              <a:rPr lang="en-GB" sz="2400" dirty="0">
                <a:solidFill>
                  <a:srgbClr val="FF0000"/>
                </a:solidFill>
              </a:rPr>
              <a:t>not been justified</a:t>
            </a:r>
            <a:r>
              <a:rPr lang="en-GB" sz="2400" dirty="0"/>
              <a:t> through reference to that person’s </a:t>
            </a:r>
            <a:r>
              <a:rPr lang="en-GB" sz="2400" dirty="0">
                <a:solidFill>
                  <a:srgbClr val="FF0000"/>
                </a:solidFill>
              </a:rPr>
              <a:t>lawful income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FF0000"/>
              </a:solidFill>
            </a:endParaRPr>
          </a:p>
          <a:p>
            <a:r>
              <a:rPr lang="en-US" sz="2400" dirty="0"/>
              <a:t>These laws </a:t>
            </a:r>
            <a:r>
              <a:rPr lang="en-US" sz="2400" dirty="0">
                <a:solidFill>
                  <a:srgbClr val="7030A0"/>
                </a:solidFill>
              </a:rPr>
              <a:t>do not </a:t>
            </a:r>
            <a:r>
              <a:rPr lang="en-US" sz="2400" dirty="0"/>
              <a:t>require proof of any separate or underlying criminal activity</a:t>
            </a:r>
          </a:p>
        </p:txBody>
      </p:sp>
    </p:spTree>
    <p:extLst>
      <p:ext uri="{BB962C8B-B14F-4D97-AF65-F5344CB8AC3E}">
        <p14:creationId xmlns:p14="http://schemas.microsoft.com/office/powerpoint/2010/main" val="2714071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BCAC2F-F586-2D47-A649-65D3DA511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EF51143-354F-AB40-95B7-AF6D70D71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617427"/>
            <a:ext cx="10624582" cy="157967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931731"/>
                </a:solidFill>
              </a:rPr>
              <a:t>The Presumption of Innocence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084924-D5E2-D247-9AE9-6CF55FE7E476}"/>
              </a:ext>
            </a:extLst>
          </p:cNvPr>
          <p:cNvSpPr txBox="1"/>
          <p:nvPr/>
        </p:nvSpPr>
        <p:spPr>
          <a:xfrm>
            <a:off x="739796" y="2170694"/>
            <a:ext cx="6118204" cy="3046988"/>
          </a:xfrm>
          <a:prstGeom prst="rect">
            <a:avLst/>
          </a:prstGeom>
          <a:noFill/>
          <a:ln>
            <a:solidFill>
              <a:srgbClr val="58B518"/>
            </a:solidFill>
          </a:ln>
        </p:spPr>
        <p:txBody>
          <a:bodyPr wrap="square" rtlCol="0">
            <a:spAutoFit/>
          </a:bodyPr>
          <a:lstStyle/>
          <a:p>
            <a:r>
              <a:rPr lang="en-AU" sz="3200" b="1" dirty="0"/>
              <a:t>Prevailing view: </a:t>
            </a:r>
          </a:p>
          <a:p>
            <a:endParaRPr lang="en-AU" sz="3200" b="1" dirty="0"/>
          </a:p>
          <a:p>
            <a:r>
              <a:rPr lang="en-AU" sz="3200" dirty="0"/>
              <a:t>The presumption of innocence is not absolute…and it is acceptable to deviate from it in special circumstances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AD6954-96B4-6749-A6B7-4960E916B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100" y="2072558"/>
            <a:ext cx="3594100" cy="364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425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BCAC2F-F586-2D47-A649-65D3DA511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EF51143-354F-AB40-95B7-AF6D70D71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617427"/>
            <a:ext cx="10624582" cy="157967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931731"/>
                </a:solidFill>
              </a:rPr>
              <a:t>The Presumption of Innocence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73A1F1-924D-C847-A9AD-91E92E46521E}"/>
              </a:ext>
            </a:extLst>
          </p:cNvPr>
          <p:cNvSpPr txBox="1"/>
          <p:nvPr/>
        </p:nvSpPr>
        <p:spPr>
          <a:xfrm>
            <a:off x="5245691" y="2204016"/>
            <a:ext cx="6047509" cy="353943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AU" sz="3200" b="1" dirty="0"/>
              <a:t>Alternative view</a:t>
            </a:r>
            <a:r>
              <a:rPr lang="en-AU" sz="3200" dirty="0"/>
              <a:t>: </a:t>
            </a:r>
          </a:p>
          <a:p>
            <a:endParaRPr lang="en-AU" sz="3200" dirty="0"/>
          </a:p>
          <a:p>
            <a:r>
              <a:rPr lang="en-AU" sz="3200" dirty="0"/>
              <a:t>The burden of proof is never reversed onto the person, therefore the presumption of innocence is never infringed upon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0379DB-767C-CE4F-AE14-1CF63BD45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128" y="2260407"/>
            <a:ext cx="3820255" cy="333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027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BCAC2F-F586-2D47-A649-65D3DA511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6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EF51143-354F-AB40-95B7-AF6D70D71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617427"/>
            <a:ext cx="10624582" cy="157967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931731"/>
                </a:solidFill>
              </a:rPr>
              <a:t>The Right to Silence/</a:t>
            </a:r>
            <a:br>
              <a:rPr lang="en-US" dirty="0">
                <a:solidFill>
                  <a:srgbClr val="931731"/>
                </a:solidFill>
              </a:rPr>
            </a:br>
            <a:r>
              <a:rPr lang="en-US" dirty="0">
                <a:solidFill>
                  <a:srgbClr val="931731"/>
                </a:solidFill>
              </a:rPr>
              <a:t>Privilege against Self-Incrimination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75C290-8582-994E-8CD2-D9F78F21DA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1373" y="2197100"/>
            <a:ext cx="5257800" cy="345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0567E3-626F-2443-B68C-1206FDE8F705}"/>
              </a:ext>
            </a:extLst>
          </p:cNvPr>
          <p:cNvSpPr txBox="1"/>
          <p:nvPr/>
        </p:nvSpPr>
        <p:spPr>
          <a:xfrm>
            <a:off x="947615" y="2436597"/>
            <a:ext cx="4315368" cy="3046988"/>
          </a:xfrm>
          <a:prstGeom prst="rect">
            <a:avLst/>
          </a:prstGeom>
          <a:noFill/>
          <a:ln>
            <a:solidFill>
              <a:srgbClr val="58B518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3200" dirty="0"/>
              <a:t>Similar arguments to the presumption of innocence</a:t>
            </a:r>
          </a:p>
          <a:p>
            <a:endParaRPr lang="en-AU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3200" dirty="0"/>
              <a:t>Still somewhat untested</a:t>
            </a:r>
          </a:p>
        </p:txBody>
      </p:sp>
    </p:spTree>
    <p:extLst>
      <p:ext uri="{BB962C8B-B14F-4D97-AF65-F5344CB8AC3E}">
        <p14:creationId xmlns:p14="http://schemas.microsoft.com/office/powerpoint/2010/main" val="2376916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BCAC2F-F586-2D47-A649-65D3DA511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D2035-CBC2-5948-AA98-5396E4096C35}" type="slidenum">
              <a:rPr lang="en-US" smtClean="0"/>
              <a:t>7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EF51143-354F-AB40-95B7-AF6D70D71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617427"/>
            <a:ext cx="10624582" cy="157967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931731"/>
                </a:solidFill>
              </a:rPr>
              <a:t>Retroactivity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74A3B8-E34A-B04A-98E8-1F0972161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357" y="1612880"/>
            <a:ext cx="5789468" cy="4435206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874084644"/>
      </p:ext>
    </p:extLst>
  </p:cSld>
  <p:clrMapOvr>
    <a:masterClrMapping/>
  </p:clrMapOvr>
</p:sld>
</file>

<file path=ppt/theme/theme1.xml><?xml version="1.0" encoding="utf-8"?>
<a:theme xmlns:a="http://schemas.openxmlformats.org/drawingml/2006/main" name="Asset Recovery">
  <a:themeElements>
    <a:clrScheme name="Custom 3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58220"/>
      </a:accent1>
      <a:accent2>
        <a:srgbClr val="D1D3D3"/>
      </a:accent2>
      <a:accent3>
        <a:srgbClr val="0A0A0A"/>
      </a:accent3>
      <a:accent4>
        <a:srgbClr val="BCAEA1"/>
      </a:accent4>
      <a:accent5>
        <a:srgbClr val="CA6C18"/>
      </a:accent5>
      <a:accent6>
        <a:srgbClr val="58595B"/>
      </a:accent6>
      <a:hlink>
        <a:srgbClr val="006D95"/>
      </a:hlink>
      <a:folHlink>
        <a:srgbClr val="7EAEC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el Institute PPT slides_WIP_09" id="{331243DA-CBFE-3A4D-8141-62915C85EEC7}" vid="{C08C16DE-82B6-6F45-91CF-9D8A183EE02D}"/>
    </a:ext>
  </a:extLst>
</a:theme>
</file>

<file path=ppt/theme/theme2.xml><?xml version="1.0" encoding="utf-8"?>
<a:theme xmlns:a="http://schemas.openxmlformats.org/drawingml/2006/main" name="Collective Action">
  <a:themeElements>
    <a:clrScheme name="Custom 3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58220"/>
      </a:accent1>
      <a:accent2>
        <a:srgbClr val="D1D3D3"/>
      </a:accent2>
      <a:accent3>
        <a:srgbClr val="0A0A0A"/>
      </a:accent3>
      <a:accent4>
        <a:srgbClr val="BCAEA1"/>
      </a:accent4>
      <a:accent5>
        <a:srgbClr val="CA6C18"/>
      </a:accent5>
      <a:accent6>
        <a:srgbClr val="58595B"/>
      </a:accent6>
      <a:hlink>
        <a:srgbClr val="006D95"/>
      </a:hlink>
      <a:folHlink>
        <a:srgbClr val="7EAEC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el Institute PPT slides_WIP_09" id="{331243DA-CBFE-3A4D-8141-62915C85EEC7}" vid="{5E2B838D-9FF0-594F-9526-FF4EB256E8D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Powerpoint-CorporateS</Template>
  <TotalTime>14312</TotalTime>
  <Words>187</Words>
  <Application>Microsoft Macintosh PowerPoint</Application>
  <PresentationFormat>Widescreen</PresentationFormat>
  <Paragraphs>52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CorporateS Light</vt:lpstr>
      <vt:lpstr>Helvetica</vt:lpstr>
      <vt:lpstr>Helvetica Light</vt:lpstr>
      <vt:lpstr>Helvetica Light Oblique</vt:lpstr>
      <vt:lpstr>Wingdings</vt:lpstr>
      <vt:lpstr>Asset Recovery</vt:lpstr>
      <vt:lpstr>Collective Action</vt:lpstr>
      <vt:lpstr>Illicit Enrichment</vt:lpstr>
      <vt:lpstr>PowerPoint Presentation</vt:lpstr>
      <vt:lpstr>What are illicit enrichment laws?</vt:lpstr>
      <vt:lpstr>The Presumption of Innocence</vt:lpstr>
      <vt:lpstr>The Presumption of Innocence</vt:lpstr>
      <vt:lpstr>The Right to Silence/ Privilege against Self-Incrimination </vt:lpstr>
      <vt:lpstr>Retroactivity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International Centre for Asset Recovery Template slides for use in presentations</dc:title>
  <dc:creator>Microsoft Office User</dc:creator>
  <cp:lastModifiedBy>Microsoft Office User</cp:lastModifiedBy>
  <cp:revision>43</cp:revision>
  <dcterms:created xsi:type="dcterms:W3CDTF">2021-06-25T07:39:43Z</dcterms:created>
  <dcterms:modified xsi:type="dcterms:W3CDTF">2022-06-27T14:43:36Z</dcterms:modified>
</cp:coreProperties>
</file>